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322" r:id="rId5"/>
    <p:sldId id="323" r:id="rId6"/>
    <p:sldId id="324" r:id="rId7"/>
    <p:sldId id="325" r:id="rId8"/>
    <p:sldId id="326" r:id="rId9"/>
    <p:sldId id="327" r:id="rId10"/>
    <p:sldId id="329" r:id="rId11"/>
    <p:sldId id="317" r:id="rId12"/>
    <p:sldId id="318" r:id="rId13"/>
    <p:sldId id="319" r:id="rId14"/>
    <p:sldId id="320" r:id="rId15"/>
    <p:sldId id="32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0243750-AB29-4538-AF79-208212131774}">
          <p14:sldIdLst>
            <p14:sldId id="256"/>
            <p14:sldId id="257"/>
          </p14:sldIdLst>
        </p14:section>
        <p14:section name="Untitled Section" id="{1C0D116B-FE26-453D-83DA-6115E7DA3569}">
          <p14:sldIdLst>
            <p14:sldId id="258"/>
            <p14:sldId id="322"/>
            <p14:sldId id="323"/>
            <p14:sldId id="324"/>
            <p14:sldId id="325"/>
            <p14:sldId id="326"/>
            <p14:sldId id="327"/>
            <p14:sldId id="329"/>
            <p14:sldId id="317"/>
            <p14:sldId id="318"/>
            <p14:sldId id="319"/>
            <p14:sldId id="320"/>
            <p14:sldId id="32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2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CB4F8C-6F36-40EC-A5C0-5172B45C6C5E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IN"/>
        </a:p>
      </dgm:t>
    </dgm:pt>
    <dgm:pt modelId="{8B5A4D7F-44FA-4E63-88DD-CA50E1FA50DF}">
      <dgm:prSet phldrT="[Text]"/>
      <dgm:spPr/>
      <dgm:t>
        <a:bodyPr/>
        <a:lstStyle/>
        <a:p>
          <a:r>
            <a:rPr lang="en-IN" dirty="0">
              <a:latin typeface="Arial" panose="020B0604020202020204" pitchFamily="34" charset="0"/>
              <a:cs typeface="Arial" panose="020B0604020202020204" pitchFamily="34" charset="0"/>
            </a:rPr>
            <a:t>Digital Marketing Mix </a:t>
          </a:r>
        </a:p>
      </dgm:t>
    </dgm:pt>
    <dgm:pt modelId="{1E91B2C5-327F-4E26-89A4-9C14E3AF85F8}" type="parTrans" cxnId="{7E129CA3-130C-4D4E-87EF-5DD65F82AFE2}">
      <dgm:prSet/>
      <dgm:spPr/>
      <dgm:t>
        <a:bodyPr/>
        <a:lstStyle/>
        <a:p>
          <a:endParaRPr lang="en-IN"/>
        </a:p>
      </dgm:t>
    </dgm:pt>
    <dgm:pt modelId="{D156AB84-C4CA-4BF4-8652-5E2A045B12EB}" type="sibTrans" cxnId="{7E129CA3-130C-4D4E-87EF-5DD65F82AFE2}">
      <dgm:prSet/>
      <dgm:spPr/>
      <dgm:t>
        <a:bodyPr/>
        <a:lstStyle/>
        <a:p>
          <a:endParaRPr lang="en-IN"/>
        </a:p>
      </dgm:t>
    </dgm:pt>
    <dgm:pt modelId="{E10CFBF5-A290-4CCB-965C-3E19AE9984CC}">
      <dgm:prSet phldrT="[Text]"/>
      <dgm:spPr/>
      <dgm:t>
        <a:bodyPr/>
        <a:lstStyle/>
        <a:p>
          <a:r>
            <a:rPr lang="en-IN" dirty="0">
              <a:latin typeface="Arial" panose="020B0604020202020204" pitchFamily="34" charset="0"/>
              <a:cs typeface="Arial" panose="020B0604020202020204" pitchFamily="34" charset="0"/>
            </a:rPr>
            <a:t>Product </a:t>
          </a:r>
        </a:p>
      </dgm:t>
    </dgm:pt>
    <dgm:pt modelId="{9950AE64-1005-4313-9D86-9553B24FB64B}" type="parTrans" cxnId="{30844416-82C4-4845-A184-5DFF576A52E4}">
      <dgm:prSet/>
      <dgm:spPr/>
      <dgm:t>
        <a:bodyPr/>
        <a:lstStyle/>
        <a:p>
          <a:endParaRPr lang="en-IN"/>
        </a:p>
      </dgm:t>
    </dgm:pt>
    <dgm:pt modelId="{699351DB-D188-4CB5-9566-865845C05A38}" type="sibTrans" cxnId="{30844416-82C4-4845-A184-5DFF576A52E4}">
      <dgm:prSet/>
      <dgm:spPr/>
      <dgm:t>
        <a:bodyPr/>
        <a:lstStyle/>
        <a:p>
          <a:endParaRPr lang="en-IN"/>
        </a:p>
      </dgm:t>
    </dgm:pt>
    <dgm:pt modelId="{C30F737E-EE7E-47DA-91F0-3713C3A187D7}">
      <dgm:prSet phldrT="[Text]"/>
      <dgm:spPr/>
      <dgm:t>
        <a:bodyPr/>
        <a:lstStyle/>
        <a:p>
          <a:r>
            <a:rPr lang="en-IN" dirty="0">
              <a:latin typeface="Arial" panose="020B0604020202020204" pitchFamily="34" charset="0"/>
              <a:cs typeface="Arial" panose="020B0604020202020204" pitchFamily="34" charset="0"/>
            </a:rPr>
            <a:t>Price</a:t>
          </a:r>
        </a:p>
      </dgm:t>
    </dgm:pt>
    <dgm:pt modelId="{F700BA5D-E4EE-4AD4-AD6F-C7A145A03782}" type="parTrans" cxnId="{ED930BF3-DCEA-4481-B9E8-F0B9E43F8220}">
      <dgm:prSet/>
      <dgm:spPr/>
      <dgm:t>
        <a:bodyPr/>
        <a:lstStyle/>
        <a:p>
          <a:endParaRPr lang="en-IN"/>
        </a:p>
      </dgm:t>
    </dgm:pt>
    <dgm:pt modelId="{673C7E10-A3BF-4B15-A22E-D1DDA7F2700A}" type="sibTrans" cxnId="{ED930BF3-DCEA-4481-B9E8-F0B9E43F8220}">
      <dgm:prSet/>
      <dgm:spPr/>
      <dgm:t>
        <a:bodyPr/>
        <a:lstStyle/>
        <a:p>
          <a:endParaRPr lang="en-IN"/>
        </a:p>
      </dgm:t>
    </dgm:pt>
    <dgm:pt modelId="{976AB5DD-5882-4FFD-9BF7-D68A39852D31}">
      <dgm:prSet phldrT="[Text]"/>
      <dgm:spPr/>
      <dgm:t>
        <a:bodyPr/>
        <a:lstStyle/>
        <a:p>
          <a:r>
            <a:rPr lang="en-IN" dirty="0">
              <a:latin typeface="Arial" panose="020B0604020202020204" pitchFamily="34" charset="0"/>
              <a:cs typeface="Arial" panose="020B0604020202020204" pitchFamily="34" charset="0"/>
            </a:rPr>
            <a:t>Place</a:t>
          </a:r>
        </a:p>
      </dgm:t>
    </dgm:pt>
    <dgm:pt modelId="{EC87BBFF-0964-4983-9E61-FC37E2ABD786}" type="parTrans" cxnId="{9FF978E4-C646-4110-8C90-47D5AB374E99}">
      <dgm:prSet/>
      <dgm:spPr/>
      <dgm:t>
        <a:bodyPr/>
        <a:lstStyle/>
        <a:p>
          <a:endParaRPr lang="en-IN"/>
        </a:p>
      </dgm:t>
    </dgm:pt>
    <dgm:pt modelId="{24903D5B-9A84-41BD-A22F-D1DE5AC1DB9C}" type="sibTrans" cxnId="{9FF978E4-C646-4110-8C90-47D5AB374E99}">
      <dgm:prSet/>
      <dgm:spPr/>
      <dgm:t>
        <a:bodyPr/>
        <a:lstStyle/>
        <a:p>
          <a:endParaRPr lang="en-IN"/>
        </a:p>
      </dgm:t>
    </dgm:pt>
    <dgm:pt modelId="{3A45EB24-90EA-4744-B650-54AFBE245D6B}">
      <dgm:prSet/>
      <dgm:spPr/>
      <dgm:t>
        <a:bodyPr/>
        <a:lstStyle/>
        <a:p>
          <a:r>
            <a:rPr lang="en-IN" dirty="0">
              <a:latin typeface="Arial" panose="020B0604020202020204" pitchFamily="34" charset="0"/>
              <a:cs typeface="Arial" panose="020B0604020202020204" pitchFamily="34" charset="0"/>
            </a:rPr>
            <a:t>Promotion</a:t>
          </a:r>
        </a:p>
      </dgm:t>
    </dgm:pt>
    <dgm:pt modelId="{7926CF15-88E4-401F-A1DE-25805A641EF1}" type="parTrans" cxnId="{DF60A8A3-DA7D-4D07-9E72-A07252F25F7B}">
      <dgm:prSet/>
      <dgm:spPr/>
      <dgm:t>
        <a:bodyPr/>
        <a:lstStyle/>
        <a:p>
          <a:endParaRPr lang="en-IN"/>
        </a:p>
      </dgm:t>
    </dgm:pt>
    <dgm:pt modelId="{BBDCD29E-9E15-45EB-BA17-933B9867D46E}" type="sibTrans" cxnId="{DF60A8A3-DA7D-4D07-9E72-A07252F25F7B}">
      <dgm:prSet/>
      <dgm:spPr/>
      <dgm:t>
        <a:bodyPr/>
        <a:lstStyle/>
        <a:p>
          <a:endParaRPr lang="en-IN"/>
        </a:p>
      </dgm:t>
    </dgm:pt>
    <dgm:pt modelId="{3A82343A-40F6-416A-9760-6410AD558B2B}" type="pres">
      <dgm:prSet presAssocID="{35CB4F8C-6F36-40EC-A5C0-5172B45C6C5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4B646C-86EA-480C-AFE0-8B82517B749A}" type="pres">
      <dgm:prSet presAssocID="{8B5A4D7F-44FA-4E63-88DD-CA50E1FA50DF}" presName="centerShape" presStyleLbl="node0" presStyleIdx="0" presStyleCnt="1"/>
      <dgm:spPr/>
      <dgm:t>
        <a:bodyPr/>
        <a:lstStyle/>
        <a:p>
          <a:endParaRPr lang="en-US"/>
        </a:p>
      </dgm:t>
    </dgm:pt>
    <dgm:pt modelId="{074E41E6-21AA-4B85-9B8A-7F919A5A7E81}" type="pres">
      <dgm:prSet presAssocID="{9950AE64-1005-4313-9D86-9553B24FB64B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45F4303E-7E01-4E8C-8D07-0D4411CC1AC4}" type="pres">
      <dgm:prSet presAssocID="{E10CFBF5-A290-4CCB-965C-3E19AE9984C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05723-8B1D-4B11-93E7-6EA9DC18603A}" type="pres">
      <dgm:prSet presAssocID="{F700BA5D-E4EE-4AD4-AD6F-C7A145A03782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35F51B15-8E67-4097-8E99-571BD78A492E}" type="pres">
      <dgm:prSet presAssocID="{C30F737E-EE7E-47DA-91F0-3713C3A187D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72884-ABF6-4D2F-A1A3-7DA96800A470}" type="pres">
      <dgm:prSet presAssocID="{EC87BBFF-0964-4983-9E61-FC37E2ABD786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3F6318A2-65E6-4469-9C0F-2C7BF6F159CB}" type="pres">
      <dgm:prSet presAssocID="{976AB5DD-5882-4FFD-9BF7-D68A39852D3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87F05-606C-4830-B463-D8D469E0FF4D}" type="pres">
      <dgm:prSet presAssocID="{7926CF15-88E4-401F-A1DE-25805A641EF1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79483803-F763-4ACF-9238-5785A6A941E2}" type="pres">
      <dgm:prSet presAssocID="{3A45EB24-90EA-4744-B650-54AFBE245D6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7132F3-3105-4419-8A79-9BC2900FE707}" type="presOf" srcId="{EC87BBFF-0964-4983-9E61-FC37E2ABD786}" destId="{79872884-ABF6-4D2F-A1A3-7DA96800A470}" srcOrd="0" destOrd="0" presId="urn:microsoft.com/office/officeart/2005/8/layout/radial4"/>
    <dgm:cxn modelId="{DE846D8A-D453-4DA4-8C99-303A780907F1}" type="presOf" srcId="{976AB5DD-5882-4FFD-9BF7-D68A39852D31}" destId="{3F6318A2-65E6-4469-9C0F-2C7BF6F159CB}" srcOrd="0" destOrd="0" presId="urn:microsoft.com/office/officeart/2005/8/layout/radial4"/>
    <dgm:cxn modelId="{9BC71F81-3CF6-4B14-A954-A4BDE87E9A05}" type="presOf" srcId="{C30F737E-EE7E-47DA-91F0-3713C3A187D7}" destId="{35F51B15-8E67-4097-8E99-571BD78A492E}" srcOrd="0" destOrd="0" presId="urn:microsoft.com/office/officeart/2005/8/layout/radial4"/>
    <dgm:cxn modelId="{85FEA582-E89B-4BA1-ADAE-EABE010954F2}" type="presOf" srcId="{F700BA5D-E4EE-4AD4-AD6F-C7A145A03782}" destId="{76005723-8B1D-4B11-93E7-6EA9DC18603A}" srcOrd="0" destOrd="0" presId="urn:microsoft.com/office/officeart/2005/8/layout/radial4"/>
    <dgm:cxn modelId="{9FF978E4-C646-4110-8C90-47D5AB374E99}" srcId="{8B5A4D7F-44FA-4E63-88DD-CA50E1FA50DF}" destId="{976AB5DD-5882-4FFD-9BF7-D68A39852D31}" srcOrd="2" destOrd="0" parTransId="{EC87BBFF-0964-4983-9E61-FC37E2ABD786}" sibTransId="{24903D5B-9A84-41BD-A22F-D1DE5AC1DB9C}"/>
    <dgm:cxn modelId="{981D4B12-1823-4193-99BC-1CE1E946F5FB}" type="presOf" srcId="{E10CFBF5-A290-4CCB-965C-3E19AE9984CC}" destId="{45F4303E-7E01-4E8C-8D07-0D4411CC1AC4}" srcOrd="0" destOrd="0" presId="urn:microsoft.com/office/officeart/2005/8/layout/radial4"/>
    <dgm:cxn modelId="{DF60A8A3-DA7D-4D07-9E72-A07252F25F7B}" srcId="{8B5A4D7F-44FA-4E63-88DD-CA50E1FA50DF}" destId="{3A45EB24-90EA-4744-B650-54AFBE245D6B}" srcOrd="3" destOrd="0" parTransId="{7926CF15-88E4-401F-A1DE-25805A641EF1}" sibTransId="{BBDCD29E-9E15-45EB-BA17-933B9867D46E}"/>
    <dgm:cxn modelId="{5516CA1E-2C9A-4751-BB27-5D39DAA4026E}" type="presOf" srcId="{9950AE64-1005-4313-9D86-9553B24FB64B}" destId="{074E41E6-21AA-4B85-9B8A-7F919A5A7E81}" srcOrd="0" destOrd="0" presId="urn:microsoft.com/office/officeart/2005/8/layout/radial4"/>
    <dgm:cxn modelId="{60CB3A63-B8D3-4867-8C09-81A013432ECD}" type="presOf" srcId="{35CB4F8C-6F36-40EC-A5C0-5172B45C6C5E}" destId="{3A82343A-40F6-416A-9760-6410AD558B2B}" srcOrd="0" destOrd="0" presId="urn:microsoft.com/office/officeart/2005/8/layout/radial4"/>
    <dgm:cxn modelId="{30844416-82C4-4845-A184-5DFF576A52E4}" srcId="{8B5A4D7F-44FA-4E63-88DD-CA50E1FA50DF}" destId="{E10CFBF5-A290-4CCB-965C-3E19AE9984CC}" srcOrd="0" destOrd="0" parTransId="{9950AE64-1005-4313-9D86-9553B24FB64B}" sibTransId="{699351DB-D188-4CB5-9566-865845C05A38}"/>
    <dgm:cxn modelId="{ED930BF3-DCEA-4481-B9E8-F0B9E43F8220}" srcId="{8B5A4D7F-44FA-4E63-88DD-CA50E1FA50DF}" destId="{C30F737E-EE7E-47DA-91F0-3713C3A187D7}" srcOrd="1" destOrd="0" parTransId="{F700BA5D-E4EE-4AD4-AD6F-C7A145A03782}" sibTransId="{673C7E10-A3BF-4B15-A22E-D1DDA7F2700A}"/>
    <dgm:cxn modelId="{55A34978-5C07-4FEE-A62C-69C67C14DE98}" type="presOf" srcId="{3A45EB24-90EA-4744-B650-54AFBE245D6B}" destId="{79483803-F763-4ACF-9238-5785A6A941E2}" srcOrd="0" destOrd="0" presId="urn:microsoft.com/office/officeart/2005/8/layout/radial4"/>
    <dgm:cxn modelId="{7E129CA3-130C-4D4E-87EF-5DD65F82AFE2}" srcId="{35CB4F8C-6F36-40EC-A5C0-5172B45C6C5E}" destId="{8B5A4D7F-44FA-4E63-88DD-CA50E1FA50DF}" srcOrd="0" destOrd="0" parTransId="{1E91B2C5-327F-4E26-89A4-9C14E3AF85F8}" sibTransId="{D156AB84-C4CA-4BF4-8652-5E2A045B12EB}"/>
    <dgm:cxn modelId="{858173FC-E994-4366-A164-CDE6AE2968F0}" type="presOf" srcId="{7926CF15-88E4-401F-A1DE-25805A641EF1}" destId="{E9787F05-606C-4830-B463-D8D469E0FF4D}" srcOrd="0" destOrd="0" presId="urn:microsoft.com/office/officeart/2005/8/layout/radial4"/>
    <dgm:cxn modelId="{B374EC14-B0F2-4595-89CF-602B73A49C9D}" type="presOf" srcId="{8B5A4D7F-44FA-4E63-88DD-CA50E1FA50DF}" destId="{434B646C-86EA-480C-AFE0-8B82517B749A}" srcOrd="0" destOrd="0" presId="urn:microsoft.com/office/officeart/2005/8/layout/radial4"/>
    <dgm:cxn modelId="{C5267A9C-3203-4663-BFBC-D7CD2CA0C168}" type="presParOf" srcId="{3A82343A-40F6-416A-9760-6410AD558B2B}" destId="{434B646C-86EA-480C-AFE0-8B82517B749A}" srcOrd="0" destOrd="0" presId="urn:microsoft.com/office/officeart/2005/8/layout/radial4"/>
    <dgm:cxn modelId="{69257FB9-3EA7-4961-9282-131BF64CF033}" type="presParOf" srcId="{3A82343A-40F6-416A-9760-6410AD558B2B}" destId="{074E41E6-21AA-4B85-9B8A-7F919A5A7E81}" srcOrd="1" destOrd="0" presId="urn:microsoft.com/office/officeart/2005/8/layout/radial4"/>
    <dgm:cxn modelId="{5EFD3E60-93BC-419B-9EB5-A2AF297D94FA}" type="presParOf" srcId="{3A82343A-40F6-416A-9760-6410AD558B2B}" destId="{45F4303E-7E01-4E8C-8D07-0D4411CC1AC4}" srcOrd="2" destOrd="0" presId="urn:microsoft.com/office/officeart/2005/8/layout/radial4"/>
    <dgm:cxn modelId="{54B809D4-83D5-4CCB-AB60-C5A67E821F42}" type="presParOf" srcId="{3A82343A-40F6-416A-9760-6410AD558B2B}" destId="{76005723-8B1D-4B11-93E7-6EA9DC18603A}" srcOrd="3" destOrd="0" presId="urn:microsoft.com/office/officeart/2005/8/layout/radial4"/>
    <dgm:cxn modelId="{3E33E4E2-4408-4DB7-8676-45F2D89FDD4B}" type="presParOf" srcId="{3A82343A-40F6-416A-9760-6410AD558B2B}" destId="{35F51B15-8E67-4097-8E99-571BD78A492E}" srcOrd="4" destOrd="0" presId="urn:microsoft.com/office/officeart/2005/8/layout/radial4"/>
    <dgm:cxn modelId="{FEC2CBF3-CD4C-458B-A1B1-7434E6128359}" type="presParOf" srcId="{3A82343A-40F6-416A-9760-6410AD558B2B}" destId="{79872884-ABF6-4D2F-A1A3-7DA96800A470}" srcOrd="5" destOrd="0" presId="urn:microsoft.com/office/officeart/2005/8/layout/radial4"/>
    <dgm:cxn modelId="{E60968E5-25AB-489D-99FF-BEB4F8ACA867}" type="presParOf" srcId="{3A82343A-40F6-416A-9760-6410AD558B2B}" destId="{3F6318A2-65E6-4469-9C0F-2C7BF6F159CB}" srcOrd="6" destOrd="0" presId="urn:microsoft.com/office/officeart/2005/8/layout/radial4"/>
    <dgm:cxn modelId="{F8B38728-2658-4DE0-8C6C-F4CF3026CC2A}" type="presParOf" srcId="{3A82343A-40F6-416A-9760-6410AD558B2B}" destId="{E9787F05-606C-4830-B463-D8D469E0FF4D}" srcOrd="7" destOrd="0" presId="urn:microsoft.com/office/officeart/2005/8/layout/radial4"/>
    <dgm:cxn modelId="{19724CD6-D0CC-4F5C-9995-79A305E2DD66}" type="presParOf" srcId="{3A82343A-40F6-416A-9760-6410AD558B2B}" destId="{79483803-F763-4ACF-9238-5785A6A941E2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B646C-86EA-480C-AFE0-8B82517B749A}">
      <dsp:nvSpPr>
        <dsp:cNvPr id="0" name=""/>
        <dsp:cNvSpPr/>
      </dsp:nvSpPr>
      <dsp:spPr>
        <a:xfrm>
          <a:off x="3780697" y="2459760"/>
          <a:ext cx="2349222" cy="23492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kern="1200" dirty="0">
              <a:latin typeface="Arial" panose="020B0604020202020204" pitchFamily="34" charset="0"/>
              <a:cs typeface="Arial" panose="020B0604020202020204" pitchFamily="34" charset="0"/>
            </a:rPr>
            <a:t>Digital Marketing Mix </a:t>
          </a:r>
        </a:p>
      </dsp:txBody>
      <dsp:txXfrm>
        <a:off x="4124733" y="2803796"/>
        <a:ext cx="1661150" cy="1661150"/>
      </dsp:txXfrm>
    </dsp:sp>
    <dsp:sp modelId="{074E41E6-21AA-4B85-9B8A-7F919A5A7E81}">
      <dsp:nvSpPr>
        <dsp:cNvPr id="0" name=""/>
        <dsp:cNvSpPr/>
      </dsp:nvSpPr>
      <dsp:spPr>
        <a:xfrm rot="11700000">
          <a:off x="2004207" y="2743053"/>
          <a:ext cx="1748024" cy="66952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4303E-7E01-4E8C-8D07-0D4411CC1AC4}">
      <dsp:nvSpPr>
        <dsp:cNvPr id="0" name=""/>
        <dsp:cNvSpPr/>
      </dsp:nvSpPr>
      <dsp:spPr>
        <a:xfrm>
          <a:off x="918107" y="1958901"/>
          <a:ext cx="2231761" cy="17854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400" kern="1200" dirty="0">
              <a:latin typeface="Arial" panose="020B0604020202020204" pitchFamily="34" charset="0"/>
              <a:cs typeface="Arial" panose="020B0604020202020204" pitchFamily="34" charset="0"/>
            </a:rPr>
            <a:t>Product </a:t>
          </a:r>
        </a:p>
      </dsp:txBody>
      <dsp:txXfrm>
        <a:off x="970400" y="2011194"/>
        <a:ext cx="2127175" cy="1680823"/>
      </dsp:txXfrm>
    </dsp:sp>
    <dsp:sp modelId="{76005723-8B1D-4B11-93E7-6EA9DC18603A}">
      <dsp:nvSpPr>
        <dsp:cNvPr id="0" name=""/>
        <dsp:cNvSpPr/>
      </dsp:nvSpPr>
      <dsp:spPr>
        <a:xfrm rot="14700000">
          <a:off x="3172514" y="1350718"/>
          <a:ext cx="1748024" cy="66952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51B15-8E67-4097-8E99-571BD78A492E}">
      <dsp:nvSpPr>
        <dsp:cNvPr id="0" name=""/>
        <dsp:cNvSpPr/>
      </dsp:nvSpPr>
      <dsp:spPr>
        <a:xfrm>
          <a:off x="2561272" y="653"/>
          <a:ext cx="2231761" cy="17854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400" kern="1200" dirty="0">
              <a:latin typeface="Arial" panose="020B0604020202020204" pitchFamily="34" charset="0"/>
              <a:cs typeface="Arial" panose="020B0604020202020204" pitchFamily="34" charset="0"/>
            </a:rPr>
            <a:t>Price</a:t>
          </a:r>
        </a:p>
      </dsp:txBody>
      <dsp:txXfrm>
        <a:off x="2613565" y="52946"/>
        <a:ext cx="2127175" cy="1680823"/>
      </dsp:txXfrm>
    </dsp:sp>
    <dsp:sp modelId="{79872884-ABF6-4D2F-A1A3-7DA96800A470}">
      <dsp:nvSpPr>
        <dsp:cNvPr id="0" name=""/>
        <dsp:cNvSpPr/>
      </dsp:nvSpPr>
      <dsp:spPr>
        <a:xfrm rot="17700000">
          <a:off x="4990078" y="1350718"/>
          <a:ext cx="1748024" cy="66952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318A2-65E6-4469-9C0F-2C7BF6F159CB}">
      <dsp:nvSpPr>
        <dsp:cNvPr id="0" name=""/>
        <dsp:cNvSpPr/>
      </dsp:nvSpPr>
      <dsp:spPr>
        <a:xfrm>
          <a:off x="5117583" y="653"/>
          <a:ext cx="2231761" cy="17854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400" kern="1200" dirty="0">
              <a:latin typeface="Arial" panose="020B0604020202020204" pitchFamily="34" charset="0"/>
              <a:cs typeface="Arial" panose="020B0604020202020204" pitchFamily="34" charset="0"/>
            </a:rPr>
            <a:t>Place</a:t>
          </a:r>
        </a:p>
      </dsp:txBody>
      <dsp:txXfrm>
        <a:off x="5169876" y="52946"/>
        <a:ext cx="2127175" cy="1680823"/>
      </dsp:txXfrm>
    </dsp:sp>
    <dsp:sp modelId="{E9787F05-606C-4830-B463-D8D469E0FF4D}">
      <dsp:nvSpPr>
        <dsp:cNvPr id="0" name=""/>
        <dsp:cNvSpPr/>
      </dsp:nvSpPr>
      <dsp:spPr>
        <a:xfrm rot="20700000">
          <a:off x="6158385" y="2743053"/>
          <a:ext cx="1748024" cy="66952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83803-F763-4ACF-9238-5785A6A941E2}">
      <dsp:nvSpPr>
        <dsp:cNvPr id="0" name=""/>
        <dsp:cNvSpPr/>
      </dsp:nvSpPr>
      <dsp:spPr>
        <a:xfrm>
          <a:off x="6760748" y="1958901"/>
          <a:ext cx="2231761" cy="17854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400" kern="1200" dirty="0">
              <a:latin typeface="Arial" panose="020B0604020202020204" pitchFamily="34" charset="0"/>
              <a:cs typeface="Arial" panose="020B0604020202020204" pitchFamily="34" charset="0"/>
            </a:rPr>
            <a:t>Promotion</a:t>
          </a:r>
        </a:p>
      </dsp:txBody>
      <dsp:txXfrm>
        <a:off x="6813041" y="2011194"/>
        <a:ext cx="2127175" cy="1680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3C1972A-EC38-455E-B3E3-9439E1054B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BEE7863-B1AE-445B-ADAF-9C51963BDB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87AFD-92A4-4A26-91AD-050C60004F8A}" type="datetimeFigureOut">
              <a:rPr lang="en-IN" smtClean="0"/>
              <a:t>08-04-2020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9F36B35-E579-4ABD-A3F5-8B69AF72AD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985687F-AC42-42C1-9263-6A786DAE4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84288-F2D0-4606-9CB4-6977637E09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120390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9FA99-2811-4C62-93BE-187B738DE31C}" type="datetimeFigureOut">
              <a:rPr lang="en-IN" smtClean="0"/>
              <a:pPr/>
              <a:t>08-04-2020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47B15-6BB3-4204-8893-C557D4B9DBF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778948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23-09-2019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0E6BB43-CC3C-496A-BFCF-88629FA08D2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623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23-09-2019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0E6BB43-CC3C-496A-BFCF-88629FA08D2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39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23-09-2019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0E6BB43-CC3C-496A-BFCF-88629FA08D2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6439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23-09-2019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0E6BB43-CC3C-496A-BFCF-88629FA08D2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944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23-09-2019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0E6BB43-CC3C-496A-BFCF-88629FA08D2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9738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23-09-2019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0E6BB43-CC3C-496A-BFCF-88629FA08D2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0136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23-09-2019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BB43-CC3C-496A-BFCF-88629FA08D2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1751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23-09-2019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BB43-CC3C-496A-BFCF-88629FA08D2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4515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23-09-2019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BB43-CC3C-496A-BFCF-88629FA08D2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480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23-09-2019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0E6BB43-CC3C-496A-BFCF-88629FA08D2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1378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23-09-2019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0E6BB43-CC3C-496A-BFCF-88629FA08D2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319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23-09-2019</a:t>
            </a:r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0E6BB43-CC3C-496A-BFCF-88629FA08D2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565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23-09-2019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BB43-CC3C-496A-BFCF-88629FA08D2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8659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23-09-2019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BB43-CC3C-496A-BFCF-88629FA08D2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961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23-09-2019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BB43-CC3C-496A-BFCF-88629FA08D2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194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23-09-2019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0E6BB43-CC3C-496A-BFCF-88629FA08D2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309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23-09-2019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Dr.J. SUNDARARAJ, Associate Professor of Commerce, Annamalai University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0E6BB43-CC3C-496A-BFCF-88629FA08D2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54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B349D7-64AF-46B8-8689-1B8C2891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latin typeface="Comic Sans MS" panose="030F0702030302020204" pitchFamily="66" charset="0"/>
              </a:rPr>
              <a:t/>
            </a:r>
            <a:br>
              <a:rPr lang="en-IN" dirty="0">
                <a:latin typeface="Comic Sans MS" panose="030F0702030302020204" pitchFamily="66" charset="0"/>
              </a:rPr>
            </a:br>
            <a:r>
              <a:rPr lang="en-IN" dirty="0">
                <a:latin typeface="Comic Sans MS" panose="030F0702030302020204" pitchFamily="66" charset="0"/>
              </a:rPr>
              <a:t/>
            </a:r>
            <a:br>
              <a:rPr lang="en-IN" dirty="0">
                <a:latin typeface="Comic Sans MS" panose="030F0702030302020204" pitchFamily="66" charset="0"/>
              </a:rPr>
            </a:br>
            <a:r>
              <a:rPr lang="en-IN" dirty="0">
                <a:solidFill>
                  <a:srgbClr val="FF0000"/>
                </a:solidFill>
                <a:latin typeface="Comic Sans MS" panose="030F0702030302020204" pitchFamily="66" charset="0"/>
              </a:rPr>
              <a:t>MARKETING MIX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F002EE3-8A9F-40F3-BD34-F493548AA3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b="1" dirty="0" err="1">
                <a:solidFill>
                  <a:srgbClr val="FF0000"/>
                </a:solidFill>
              </a:rPr>
              <a:t>Dr.</a:t>
            </a:r>
            <a:r>
              <a:rPr lang="en-IN" b="1" dirty="0">
                <a:solidFill>
                  <a:srgbClr val="FF0000"/>
                </a:solidFill>
              </a:rPr>
              <a:t> J. SUNDARARAJ</a:t>
            </a:r>
          </a:p>
          <a:p>
            <a:r>
              <a:rPr lang="en-IN" b="1" dirty="0">
                <a:solidFill>
                  <a:srgbClr val="7030A0"/>
                </a:solidFill>
              </a:rPr>
              <a:t>Associate Professor of Commerce,</a:t>
            </a:r>
          </a:p>
          <a:p>
            <a:r>
              <a:rPr lang="en-IN" b="1" dirty="0">
                <a:solidFill>
                  <a:srgbClr val="7030A0"/>
                </a:solidFill>
              </a:rPr>
              <a:t>Annamalai University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E4AD6A5A-FBF8-4CFC-8D8D-2BC317009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23-09-2019</a:t>
            </a:r>
            <a:endParaRPr lang="en-IN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55DF8F73-B40F-4BCF-842A-7678ACC2C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  <p:pic>
        <p:nvPicPr>
          <p:cNvPr id="5" name="Picture 4" descr="Image result for physical evidence in marketing">
            <a:extLst>
              <a:ext uri="{FF2B5EF4-FFF2-40B4-BE49-F238E27FC236}">
                <a16:creationId xmlns:a16="http://schemas.microsoft.com/office/drawing/2014/main" xmlns="" id="{8E17D4D5-B307-42B7-8199-B843241191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591" y="3327721"/>
            <a:ext cx="3665239" cy="2386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191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135C37-270A-4794-B3DD-49E0CE5B4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7970"/>
          </a:xfrm>
        </p:spPr>
        <p:txBody>
          <a:bodyPr/>
          <a:lstStyle/>
          <a:p>
            <a:r>
              <a:rPr lang="en-IN" b="1" dirty="0"/>
              <a:t>Elements of Marketing Mix – Promotion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89B73066-E346-467B-81FE-B6FC76FAE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45" y="1645920"/>
            <a:ext cx="9048205" cy="458797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2E8C2A-2032-4E97-B8C8-D973B1BD8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23-09-2019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51B9D-6A40-491E-AB2C-F700E6A2A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</p:spTree>
    <p:extLst>
      <p:ext uri="{BB962C8B-B14F-4D97-AF65-F5344CB8AC3E}">
        <p14:creationId xmlns:p14="http://schemas.microsoft.com/office/powerpoint/2010/main" val="2610399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BAEC22-007E-493A-839C-3FA17210D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200" b="1" dirty="0"/>
              <a:t>Marketing Mix and Marketing Environment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650451-CB21-4631-9B87-C9E613A6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23-09-2019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9DD010-884E-4615-B848-F82B8D2CF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  <p:pic>
        <p:nvPicPr>
          <p:cNvPr id="6" name="Content Placeholder 5" descr="Image result for marketing mix and marketing environment">
            <a:extLst>
              <a:ext uri="{FF2B5EF4-FFF2-40B4-BE49-F238E27FC236}">
                <a16:creationId xmlns:a16="http://schemas.microsoft.com/office/drawing/2014/main" xmlns="" id="{38122823-CA5A-48FC-A103-2434270B07B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40" y="1262743"/>
            <a:ext cx="6853645" cy="4971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7263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1D730E-19B5-4DC4-8465-460108AD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152439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>
                <a:solidFill>
                  <a:srgbClr val="FF0000"/>
                </a:solidFill>
              </a:rPr>
              <a:t>Process of Determining the Marketing Mix</a:t>
            </a:r>
            <a:br>
              <a:rPr lang="en-IN" b="1" dirty="0">
                <a:solidFill>
                  <a:srgbClr val="FF0000"/>
                </a:solidFill>
              </a:rPr>
            </a:br>
            <a:r>
              <a:rPr lang="en-IN" b="1" dirty="0">
                <a:solidFill>
                  <a:srgbClr val="FF0000"/>
                </a:solidFill>
              </a:rPr>
              <a:t>( Marketing Decision-Making) 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128C60-7208-4BE2-A1D8-DBE5DFFA0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68434"/>
            <a:ext cx="8915400" cy="3742788"/>
          </a:xfrm>
        </p:spPr>
        <p:txBody>
          <a:bodyPr/>
          <a:lstStyle/>
          <a:p>
            <a:pPr>
              <a:buClr>
                <a:srgbClr val="7030A0"/>
              </a:buClr>
              <a:buFont typeface="+mj-lt"/>
              <a:buAutoNum type="arabicPeriod"/>
            </a:pPr>
            <a:r>
              <a:rPr lang="en-IN" sz="2400" dirty="0">
                <a:latin typeface="Comic Sans MS" panose="030F0702030302020204" pitchFamily="66" charset="0"/>
              </a:rPr>
              <a:t>Identification</a:t>
            </a:r>
          </a:p>
          <a:p>
            <a:pPr>
              <a:buClr>
                <a:srgbClr val="7030A0"/>
              </a:buClr>
              <a:buFont typeface="+mj-lt"/>
              <a:buAutoNum type="arabicPeriod"/>
            </a:pPr>
            <a:r>
              <a:rPr lang="en-IN" sz="2400" dirty="0">
                <a:latin typeface="Comic Sans MS" panose="030F0702030302020204" pitchFamily="66" charset="0"/>
              </a:rPr>
              <a:t>Analysis</a:t>
            </a:r>
          </a:p>
          <a:p>
            <a:pPr>
              <a:buClr>
                <a:srgbClr val="7030A0"/>
              </a:buClr>
              <a:buFont typeface="+mj-lt"/>
              <a:buAutoNum type="arabicPeriod"/>
            </a:pPr>
            <a:r>
              <a:rPr lang="en-IN" sz="2400" dirty="0">
                <a:latin typeface="Comic Sans MS" panose="030F0702030302020204" pitchFamily="66" charset="0"/>
              </a:rPr>
              <a:t>Design</a:t>
            </a:r>
          </a:p>
          <a:p>
            <a:pPr>
              <a:buClr>
                <a:srgbClr val="7030A0"/>
              </a:buClr>
              <a:buFont typeface="+mj-lt"/>
              <a:buAutoNum type="arabicPeriod"/>
            </a:pPr>
            <a:r>
              <a:rPr lang="en-IN" sz="2400" dirty="0">
                <a:latin typeface="Comic Sans MS" panose="030F0702030302020204" pitchFamily="66" charset="0"/>
              </a:rPr>
              <a:t>Testing</a:t>
            </a:r>
          </a:p>
          <a:p>
            <a:pPr>
              <a:buClr>
                <a:srgbClr val="7030A0"/>
              </a:buClr>
              <a:buFont typeface="+mj-lt"/>
              <a:buAutoNum type="arabicPeriod"/>
            </a:pPr>
            <a:r>
              <a:rPr lang="en-IN" sz="2400" dirty="0">
                <a:latin typeface="Comic Sans MS" panose="030F0702030302020204" pitchFamily="66" charset="0"/>
              </a:rPr>
              <a:t>Adoption</a:t>
            </a:r>
            <a:endParaRPr lang="en-IN" dirty="0">
              <a:latin typeface="Comic Sans MS" panose="030F0702030302020204" pitchFamily="66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410B35-CB65-4EA7-AD18-2E9C52C07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23-09-2019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70F221-A914-4C67-83D4-51714D241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</p:spTree>
    <p:extLst>
      <p:ext uri="{BB962C8B-B14F-4D97-AF65-F5344CB8AC3E}">
        <p14:creationId xmlns:p14="http://schemas.microsoft.com/office/powerpoint/2010/main" val="422621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B69E39-55F7-4B12-AF98-466FA01CD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4096"/>
          </a:xfrm>
        </p:spPr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Factors Determining Marketing Mix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E27D0-8B4A-43CA-93A8-EE348D7B1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IN" sz="2000" b="1" dirty="0">
                <a:solidFill>
                  <a:srgbClr val="7030A0"/>
                </a:solidFill>
              </a:rPr>
              <a:t>Nature of the Product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IN" sz="2000" b="1" dirty="0">
                <a:solidFill>
                  <a:srgbClr val="7030A0"/>
                </a:solidFill>
              </a:rPr>
              <a:t>Stage of Product Life Cycle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IN" sz="2000" b="1" dirty="0">
                <a:solidFill>
                  <a:srgbClr val="7030A0"/>
                </a:solidFill>
              </a:rPr>
              <a:t>Degree of Competition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IN" sz="2000" b="1" dirty="0">
                <a:solidFill>
                  <a:srgbClr val="7030A0"/>
                </a:solidFill>
              </a:rPr>
              <a:t>Efficiency of Channel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IN" sz="2000" b="1" dirty="0">
                <a:solidFill>
                  <a:srgbClr val="7030A0"/>
                </a:solidFill>
              </a:rPr>
              <a:t>Availability of Funds</a:t>
            </a:r>
          </a:p>
          <a:p>
            <a:pPr marL="0" indent="0">
              <a:buClr>
                <a:srgbClr val="FF0000"/>
              </a:buClr>
              <a:buNone/>
            </a:pP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2F872C-4FBA-4290-B0F0-3ACA63A14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23-09-2019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A4C83B-5D97-4E32-B008-7C4EDFA7D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</p:spTree>
    <p:extLst>
      <p:ext uri="{BB962C8B-B14F-4D97-AF65-F5344CB8AC3E}">
        <p14:creationId xmlns:p14="http://schemas.microsoft.com/office/powerpoint/2010/main" val="143093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5D4959-AEC2-4D60-B50E-08C2ABEB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Importance of Marketing Mix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8B4C87-2F5A-44AE-9FE1-1C2E59FB7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030A0"/>
              </a:buClr>
              <a:buFont typeface="+mj-lt"/>
              <a:buAutoNum type="arabicPeriod"/>
            </a:pPr>
            <a:r>
              <a:rPr lang="en-IN" b="1" dirty="0">
                <a:latin typeface="Comic Sans MS" panose="030F0702030302020204" pitchFamily="66" charset="0"/>
              </a:rPr>
              <a:t>Link</a:t>
            </a:r>
          </a:p>
          <a:p>
            <a:pPr>
              <a:buClr>
                <a:srgbClr val="7030A0"/>
              </a:buClr>
              <a:buFont typeface="+mj-lt"/>
              <a:buAutoNum type="arabicPeriod"/>
            </a:pPr>
            <a:r>
              <a:rPr lang="en-IN" b="1" dirty="0">
                <a:latin typeface="Comic Sans MS" panose="030F0702030302020204" pitchFamily="66" charset="0"/>
              </a:rPr>
              <a:t>Synergy</a:t>
            </a:r>
          </a:p>
          <a:p>
            <a:pPr>
              <a:buClr>
                <a:srgbClr val="7030A0"/>
              </a:buClr>
              <a:buFont typeface="+mj-lt"/>
              <a:buAutoNum type="arabicPeriod"/>
            </a:pPr>
            <a:r>
              <a:rPr lang="en-IN" b="1" dirty="0">
                <a:latin typeface="Comic Sans MS" panose="030F0702030302020204" pitchFamily="66" charset="0"/>
              </a:rPr>
              <a:t>Guide</a:t>
            </a:r>
          </a:p>
          <a:p>
            <a:pPr>
              <a:buClr>
                <a:srgbClr val="7030A0"/>
              </a:buClr>
              <a:buFont typeface="+mj-lt"/>
              <a:buAutoNum type="arabicPeriod"/>
            </a:pPr>
            <a:r>
              <a:rPr lang="en-IN" b="1" dirty="0">
                <a:latin typeface="Comic Sans MS" panose="030F0702030302020204" pitchFamily="66" charset="0"/>
              </a:rPr>
              <a:t>Dynamism</a:t>
            </a:r>
          </a:p>
          <a:p>
            <a:pPr>
              <a:buClr>
                <a:srgbClr val="7030A0"/>
              </a:buClr>
              <a:buFont typeface="+mj-lt"/>
              <a:buAutoNum type="arabicPeriod"/>
            </a:pPr>
            <a:r>
              <a:rPr lang="en-IN" b="1" dirty="0">
                <a:latin typeface="Comic Sans MS" panose="030F0702030302020204" pitchFamily="66" charset="0"/>
              </a:rPr>
              <a:t>Higher Earnings</a:t>
            </a:r>
          </a:p>
          <a:p>
            <a:pPr marL="0" indent="0">
              <a:buClr>
                <a:srgbClr val="7030A0"/>
              </a:buClr>
              <a:buNone/>
            </a:pPr>
            <a:endParaRPr lang="en-IN" b="1" dirty="0">
              <a:latin typeface="Comic Sans MS" panose="030F0702030302020204" pitchFamily="66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81A276-9D7A-4CC4-9404-554F261DD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23-09-2019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E1173F-1103-49ED-AC27-D346FA7AD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</p:spTree>
    <p:extLst>
      <p:ext uri="{BB962C8B-B14F-4D97-AF65-F5344CB8AC3E}">
        <p14:creationId xmlns:p14="http://schemas.microsoft.com/office/powerpoint/2010/main" val="210259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C0A99D-11B7-4B07-B999-627F82139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Essential of an Effective Marketing Mix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6075D0-B78F-41F9-BA8C-0A94E5B1B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030A0"/>
              </a:buClr>
              <a:buFont typeface="+mj-lt"/>
              <a:buAutoNum type="arabicPeriod"/>
            </a:pPr>
            <a:r>
              <a:rPr lang="en-IN" b="1" dirty="0"/>
              <a:t>Match Customer Needs</a:t>
            </a:r>
          </a:p>
          <a:p>
            <a:pPr>
              <a:buClr>
                <a:srgbClr val="7030A0"/>
              </a:buClr>
              <a:buFont typeface="+mj-lt"/>
              <a:buAutoNum type="arabicPeriod"/>
            </a:pPr>
            <a:r>
              <a:rPr lang="en-IN" b="1" dirty="0"/>
              <a:t>Create Completive Advantage</a:t>
            </a:r>
          </a:p>
          <a:p>
            <a:pPr>
              <a:buClr>
                <a:srgbClr val="7030A0"/>
              </a:buClr>
              <a:buFont typeface="+mj-lt"/>
              <a:buAutoNum type="arabicPeriod"/>
            </a:pPr>
            <a:r>
              <a:rPr lang="en-IN" b="1" dirty="0"/>
              <a:t>Match the Resources</a:t>
            </a:r>
          </a:p>
          <a:p>
            <a:pPr>
              <a:buClr>
                <a:srgbClr val="7030A0"/>
              </a:buClr>
              <a:buFont typeface="+mj-lt"/>
              <a:buAutoNum type="arabicPeriod"/>
            </a:pPr>
            <a:r>
              <a:rPr lang="en-IN" b="1" dirty="0"/>
              <a:t>Well Blended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F3EE4C-D157-4A06-BE80-F10E703A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23-09-2019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0F68AA-872A-4E34-B2A3-3719F4506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</p:spTree>
    <p:extLst>
      <p:ext uri="{BB962C8B-B14F-4D97-AF65-F5344CB8AC3E}">
        <p14:creationId xmlns:p14="http://schemas.microsoft.com/office/powerpoint/2010/main" val="295786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982793-BCAA-4343-9A5B-BF31ABA27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35725"/>
            <a:ext cx="9720072" cy="1349108"/>
          </a:xfrm>
        </p:spPr>
        <p:txBody>
          <a:bodyPr>
            <a:normAutofit/>
          </a:bodyPr>
          <a:lstStyle/>
          <a:p>
            <a:r>
              <a:rPr lang="en-IN" sz="4000" dirty="0"/>
              <a:t>    </a:t>
            </a:r>
            <a:r>
              <a:rPr lang="en-IN" sz="4000" dirty="0">
                <a:latin typeface="Comic Sans MS" panose="030F0702030302020204" pitchFamily="66" charset="0"/>
              </a:rPr>
              <a:t>What is Marketing Mix?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A6F624-0B0D-4A01-9A46-57BD45409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>
                <a:latin typeface="Comic Sans MS" panose="030F0702030302020204" pitchFamily="66" charset="0"/>
              </a:rPr>
              <a:t>The marketing mix is one of the most famous marketing terms. </a:t>
            </a:r>
          </a:p>
          <a:p>
            <a:r>
              <a:rPr lang="en-IN" dirty="0">
                <a:latin typeface="Comic Sans MS" panose="030F0702030302020204" pitchFamily="66" charset="0"/>
              </a:rPr>
              <a:t>The marketing mix is the </a:t>
            </a:r>
            <a:r>
              <a:rPr lang="en-IN" dirty="0">
                <a:solidFill>
                  <a:srgbClr val="FF0000"/>
                </a:solidFill>
                <a:latin typeface="Comic Sans MS" panose="030F0702030302020204" pitchFamily="66" charset="0"/>
              </a:rPr>
              <a:t>tactical or operational part </a:t>
            </a:r>
            <a:r>
              <a:rPr lang="en-IN" dirty="0">
                <a:latin typeface="Comic Sans MS" panose="030F0702030302020204" pitchFamily="66" charset="0"/>
              </a:rPr>
              <a:t>of a marketing plan. </a:t>
            </a:r>
          </a:p>
          <a:p>
            <a:r>
              <a:rPr lang="en-IN" dirty="0">
                <a:latin typeface="Comic Sans MS" panose="030F0702030302020204" pitchFamily="66" charset="0"/>
              </a:rPr>
              <a:t>The marketing mix is also called the </a:t>
            </a:r>
            <a:r>
              <a:rPr lang="en-IN" dirty="0">
                <a:solidFill>
                  <a:srgbClr val="FF0000"/>
                </a:solidFill>
                <a:latin typeface="Comic Sans MS" panose="030F0702030302020204" pitchFamily="66" charset="0"/>
              </a:rPr>
              <a:t>4 Ps </a:t>
            </a:r>
            <a:r>
              <a:rPr lang="en-IN" dirty="0">
                <a:latin typeface="Comic Sans MS" panose="030F0702030302020204" pitchFamily="66" charset="0"/>
              </a:rPr>
              <a:t>and the </a:t>
            </a:r>
            <a:r>
              <a:rPr lang="en-IN" dirty="0">
                <a:solidFill>
                  <a:srgbClr val="FF0000"/>
                </a:solidFill>
                <a:latin typeface="Comic Sans MS" panose="030F0702030302020204" pitchFamily="66" charset="0"/>
              </a:rPr>
              <a:t>8 Ps.</a:t>
            </a:r>
          </a:p>
          <a:p>
            <a:r>
              <a:rPr lang="en-IN" dirty="0">
                <a:latin typeface="Comic Sans MS" panose="030F0702030302020204" pitchFamily="66" charset="0"/>
              </a:rPr>
              <a:t>The marketing mix is the </a:t>
            </a:r>
            <a:r>
              <a:rPr lang="en-IN" b="1" dirty="0">
                <a:solidFill>
                  <a:srgbClr val="FF0000"/>
                </a:solidFill>
                <a:latin typeface="Comic Sans MS" panose="030F0702030302020204" pitchFamily="66" charset="0"/>
              </a:rPr>
              <a:t>combination of elements used by a business to enable it to meet the needs and expectations of customers</a:t>
            </a:r>
          </a:p>
          <a:p>
            <a:r>
              <a:rPr lang="en-IN" dirty="0">
                <a:latin typeface="Comic Sans MS" panose="030F0702030302020204" pitchFamily="66" charset="0"/>
              </a:rPr>
              <a:t>The challenge for marketing is to ensure that the elements of the </a:t>
            </a:r>
            <a:r>
              <a:rPr lang="en-IN" dirty="0">
                <a:solidFill>
                  <a:srgbClr val="FF0000"/>
                </a:solidFill>
                <a:latin typeface="Comic Sans MS" panose="030F0702030302020204" pitchFamily="66" charset="0"/>
              </a:rPr>
              <a:t>mix work together</a:t>
            </a:r>
            <a:r>
              <a:rPr lang="en-IN" dirty="0">
                <a:latin typeface="Comic Sans MS" panose="030F0702030302020204" pitchFamily="66" charset="0"/>
              </a:rPr>
              <a:t> to achieve the marketing objectives.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9AA689-F2FD-4387-B4A0-AE882EE24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23-09-2019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39EC3A-3940-4537-99D0-D1C46A3D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</p:spTree>
    <p:extLst>
      <p:ext uri="{BB962C8B-B14F-4D97-AF65-F5344CB8AC3E}">
        <p14:creationId xmlns:p14="http://schemas.microsoft.com/office/powerpoint/2010/main" val="56309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771 -0.00208 0.01172 -0.00162 0.03855 -0.00254 L 0.09779 -0.0037 L 0.16928 -0.00486 L 0.24141 -0.0037 C 0.24245 -0.0037 0.24284 -0.00046 0.24284 0.00139 C 0.2431 0.01412 0.24336 0.02709 0.24206 0.03959 C 0.2418 0.0419 0.23985 0.0426 0.23855 0.04329 C 0.23698 0.04422 0.23516 0.04422 0.2336 0.04468 C 0.22904 0.04537 0.22071 0.04653 0.21641 0.04723 L 0.17422 0.04468 C 0.17331 0.04445 0.1724 0.04375 0.17136 0.04329 C 0.17019 0.04283 0.16902 0.04237 0.16784 0.04213 C 0.16498 0.04144 0.16211 0.04121 0.15925 0.04075 C 0.15834 0.04028 0.15743 0.03982 0.15638 0.03959 C 0.15079 0.03774 0.14688 0.03774 0.14063 0.03704 C 0.13907 0.03658 0.13737 0.03635 0.13568 0.03565 C 0.1349 0.03542 0.13425 0.0345 0.1336 0.0345 C 0.12995 0.0338 0.12644 0.03357 0.12279 0.03311 C 0.11368 0.02987 0.1267 0.03426 0.11211 0.03056 C 0.09388 0.02593 0.11472 0.02963 0.09636 0.02686 L 0.04141 0.0294 C 0.04063 0.0294 0.03998 0.03033 0.03933 0.03056 C 0.03803 0.03102 0.03685 0.03149 0.03568 0.03195 C 0.02305 0.03149 0.00977 0.03797 -0.00221 0.03056 C -0.00612 0.02825 -0.00273 0.01065 0 0.0051 C 0.00105 0.00301 0 0.00093 0 0 Z " pathEditMode="relative" ptsTypes="AAAAAAAAAAAAAAAAAAAAAAAAAA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771 -0.00208 0.01172 -0.00162 0.03855 -0.00254 L 0.09779 -0.0037 L 0.16928 -0.00486 L 0.24141 -0.0037 C 0.24245 -0.0037 0.24284 -0.00046 0.24284 0.00139 C 0.2431 0.01412 0.24336 0.02709 0.24206 0.03959 C 0.2418 0.0419 0.23985 0.0426 0.23855 0.04329 C 0.23698 0.04422 0.23516 0.04422 0.2336 0.04468 C 0.22904 0.04537 0.22071 0.04653 0.21641 0.04723 L 0.17422 0.04468 C 0.17331 0.04445 0.1724 0.04375 0.17136 0.04329 C 0.17019 0.04283 0.16902 0.04237 0.16784 0.04213 C 0.16498 0.04144 0.16211 0.04121 0.15925 0.04075 C 0.15834 0.04028 0.15743 0.03982 0.15638 0.03959 C 0.15079 0.03774 0.14688 0.03774 0.14063 0.03704 C 0.13907 0.03658 0.13737 0.03635 0.13568 0.03565 C 0.1349 0.03542 0.13425 0.0345 0.1336 0.0345 C 0.12995 0.0338 0.12644 0.03357 0.12279 0.03311 C 0.11368 0.02987 0.1267 0.03426 0.11211 0.03056 C 0.09388 0.02593 0.11472 0.02963 0.09636 0.02686 L 0.04141 0.0294 C 0.04063 0.0294 0.03998 0.03033 0.03933 0.03056 C 0.03803 0.03102 0.03685 0.03149 0.03568 0.03195 C 0.02305 0.03149 0.00977 0.03797 -0.00221 0.03056 C -0.00612 0.02825 -0.00273 0.01065 0 0.0051 C 0.00105 0.00301 0 0.00093 0 0 Z " pathEditMode="relative" ptsTypes="AAAAAAAAAAAAAAAAAAAAAAAAAA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771 -0.00208 0.01172 -0.00162 0.03855 -0.00254 L 0.09779 -0.0037 L 0.16928 -0.00486 L 0.24141 -0.0037 C 0.24245 -0.0037 0.24284 -0.00046 0.24284 0.00139 C 0.2431 0.01412 0.24336 0.02709 0.24206 0.03959 C 0.2418 0.0419 0.23985 0.0426 0.23855 0.04329 C 0.23698 0.04422 0.23516 0.04422 0.2336 0.04468 C 0.22904 0.04537 0.22071 0.04653 0.21641 0.04723 L 0.17422 0.04468 C 0.17331 0.04445 0.1724 0.04375 0.17136 0.04329 C 0.17019 0.04283 0.16902 0.04237 0.16784 0.04213 C 0.16498 0.04144 0.16211 0.04121 0.15925 0.04075 C 0.15834 0.04028 0.15743 0.03982 0.15638 0.03959 C 0.15079 0.03774 0.14688 0.03774 0.14063 0.03704 C 0.13907 0.03658 0.13737 0.03635 0.13568 0.03565 C 0.1349 0.03542 0.13425 0.0345 0.1336 0.0345 C 0.12995 0.0338 0.12644 0.03357 0.12279 0.03311 C 0.11368 0.02987 0.1267 0.03426 0.11211 0.03056 C 0.09388 0.02593 0.11472 0.02963 0.09636 0.02686 L 0.04141 0.0294 C 0.04063 0.0294 0.03998 0.03033 0.03933 0.03056 C 0.03803 0.03102 0.03685 0.03149 0.03568 0.03195 C 0.02305 0.03149 0.00977 0.03797 -0.00221 0.03056 C -0.00612 0.02825 -0.00273 0.01065 0 0.0051 C 0.00105 0.00301 0 0.00093 0 0 Z " pathEditMode="relative" ptsTypes="AAAAAAAAAAAAAAAAAAAAAAAAAA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771 -0.00208 0.01172 -0.00162 0.03855 -0.00254 L 0.09779 -0.0037 L 0.16928 -0.00486 L 0.24141 -0.0037 C 0.24245 -0.0037 0.24284 -0.00046 0.24284 0.00139 C 0.2431 0.01412 0.24336 0.02709 0.24206 0.03959 C 0.2418 0.0419 0.23985 0.0426 0.23855 0.04329 C 0.23698 0.04422 0.23516 0.04422 0.2336 0.04468 C 0.22904 0.04537 0.22071 0.04653 0.21641 0.04723 L 0.17422 0.04468 C 0.17331 0.04445 0.1724 0.04375 0.17136 0.04329 C 0.17019 0.04283 0.16902 0.04237 0.16784 0.04213 C 0.16498 0.04144 0.16211 0.04121 0.15925 0.04075 C 0.15834 0.04028 0.15743 0.03982 0.15638 0.03959 C 0.15079 0.03774 0.14688 0.03774 0.14063 0.03704 C 0.13907 0.03658 0.13737 0.03635 0.13568 0.03565 C 0.1349 0.03542 0.13425 0.0345 0.1336 0.0345 C 0.12995 0.0338 0.12644 0.03357 0.12279 0.03311 C 0.11368 0.02987 0.1267 0.03426 0.11211 0.03056 C 0.09388 0.02593 0.11472 0.02963 0.09636 0.02686 L 0.04141 0.0294 C 0.04063 0.0294 0.03998 0.03033 0.03933 0.03056 C 0.03803 0.03102 0.03685 0.03149 0.03568 0.03195 C 0.02305 0.03149 0.00977 0.03797 -0.00221 0.03056 C -0.00612 0.02825 -0.00273 0.01065 0 0.0051 C 0.00105 0.00301 0 0.00093 0 0 Z " pathEditMode="relative" ptsTypes="AAAAAAAAAAAAAAAAAAAAAAAAAAAA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771 -0.00208 0.01172 -0.00162 0.03855 -0.00254 L 0.09779 -0.0037 L 0.16928 -0.00486 L 0.24141 -0.0037 C 0.24245 -0.0037 0.24284 -0.00046 0.24284 0.00139 C 0.2431 0.01412 0.24336 0.02709 0.24206 0.03959 C 0.2418 0.0419 0.23985 0.0426 0.23855 0.04329 C 0.23698 0.04422 0.23516 0.04422 0.2336 0.04468 C 0.22904 0.04537 0.22071 0.04653 0.21641 0.04723 L 0.17422 0.04468 C 0.17331 0.04445 0.1724 0.04375 0.17136 0.04329 C 0.17019 0.04283 0.16902 0.04237 0.16784 0.04213 C 0.16498 0.04144 0.16211 0.04121 0.15925 0.04075 C 0.15834 0.04028 0.15743 0.03982 0.15638 0.03959 C 0.15079 0.03774 0.14688 0.03774 0.14063 0.03704 C 0.13907 0.03658 0.13737 0.03635 0.13568 0.03565 C 0.1349 0.03542 0.13425 0.0345 0.1336 0.0345 C 0.12995 0.0338 0.12644 0.03357 0.12279 0.03311 C 0.11368 0.02987 0.1267 0.03426 0.11211 0.03056 C 0.09388 0.02593 0.11472 0.02963 0.09636 0.02686 L 0.04141 0.0294 C 0.04063 0.0294 0.03998 0.03033 0.03933 0.03056 C 0.03803 0.03102 0.03685 0.03149 0.03568 0.03195 C 0.02305 0.03149 0.00977 0.03797 -0.00221 0.03056 C -0.00612 0.02825 -0.00273 0.01065 0 0.0051 C 0.00105 0.00301 0 0.00093 0 0 Z " pathEditMode="relative" ptsTypes="AAAAAAAAAAAAAAAAAAAAAAAAAAAA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7D37B5-6F75-4883-B50B-6204C2546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Comic Sans MS" panose="030F0702030302020204" pitchFamily="66" charset="0"/>
              </a:rPr>
              <a:t>Definition of Marketing Mix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9AFD92-A777-4138-AE3B-F8B20CE03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IN" i="1" dirty="0">
                <a:latin typeface="Comic Sans MS" panose="030F0702030302020204" pitchFamily="66" charset="0"/>
              </a:rPr>
              <a:t>The marketing mix is . . . The </a:t>
            </a:r>
            <a:r>
              <a:rPr lang="en-IN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set of controllable </a:t>
            </a:r>
            <a:r>
              <a:rPr lang="en-IN" b="1" i="1" dirty="0">
                <a:solidFill>
                  <a:srgbClr val="7030A0"/>
                </a:solidFill>
                <a:latin typeface="Comic Sans MS" panose="030F0702030302020204" pitchFamily="66" charset="0"/>
              </a:rPr>
              <a:t>tactical marketing tools </a:t>
            </a:r>
            <a:r>
              <a:rPr lang="en-IN" i="1" dirty="0">
                <a:latin typeface="Comic Sans MS" panose="030F0702030302020204" pitchFamily="66" charset="0"/>
              </a:rPr>
              <a:t>– product, price, place, and promotion – that the firm blends to produce the response it wants in the target market.        - </a:t>
            </a:r>
            <a:r>
              <a:rPr lang="en-IN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Kotler and Armstrong (2010).</a:t>
            </a: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IN" dirty="0"/>
              <a:t>Marketing Mix is the </a:t>
            </a:r>
            <a:r>
              <a:rPr lang="en-IN" b="1" dirty="0">
                <a:solidFill>
                  <a:srgbClr val="FF0000"/>
                </a:solidFill>
              </a:rPr>
              <a:t>combination of the four inputs </a:t>
            </a:r>
            <a:r>
              <a:rPr lang="en-IN" dirty="0"/>
              <a:t>which constitute the </a:t>
            </a:r>
            <a:r>
              <a:rPr lang="en-IN" b="1" dirty="0">
                <a:solidFill>
                  <a:srgbClr val="7030A0"/>
                </a:solidFill>
              </a:rPr>
              <a:t>core of company’s marketing system</a:t>
            </a:r>
            <a:r>
              <a:rPr lang="en-IN" dirty="0"/>
              <a:t>: the product; the Price structure, the promotional activities, and the distribution system.            </a:t>
            </a:r>
            <a:r>
              <a:rPr lang="en-IN" b="1" dirty="0">
                <a:solidFill>
                  <a:srgbClr val="00B050"/>
                </a:solidFill>
              </a:rPr>
              <a:t>- William J. Stanton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chemeClr val="tx1"/>
                </a:solidFill>
              </a:rPr>
              <a:t>According to </a:t>
            </a:r>
            <a:r>
              <a:rPr lang="en-IN" b="1" dirty="0" err="1">
                <a:solidFill>
                  <a:srgbClr val="00B050"/>
                </a:solidFill>
              </a:rPr>
              <a:t>E.J.McCarthy</a:t>
            </a:r>
            <a:r>
              <a:rPr lang="en-IN" b="1" dirty="0">
                <a:solidFill>
                  <a:srgbClr val="00B050"/>
                </a:solidFill>
              </a:rPr>
              <a:t>, </a:t>
            </a:r>
            <a:r>
              <a:rPr lang="en-IN" dirty="0">
                <a:solidFill>
                  <a:schemeClr val="tx1"/>
                </a:solidFill>
              </a:rPr>
              <a:t>four elements differ from firm to firm and every firm must determine its own mix keeping in view its own marketing environment. Marketing mix serves as the linkage between a business firm and its customers.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DBF558-0A90-4DAF-AECF-D8C1D95EE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23-09-2019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20346B-BD9D-43C9-B6F9-748ADDA91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err="1"/>
              <a:t>Dr.J</a:t>
            </a:r>
            <a:r>
              <a:rPr lang="en-IN" dirty="0"/>
              <a:t>. SUNDARARAJ, Associate Professor of Commerce, Annamalai University </a:t>
            </a:r>
          </a:p>
        </p:txBody>
      </p:sp>
    </p:spTree>
    <p:extLst>
      <p:ext uri="{BB962C8B-B14F-4D97-AF65-F5344CB8AC3E}">
        <p14:creationId xmlns:p14="http://schemas.microsoft.com/office/powerpoint/2010/main" val="147013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EACC6F-DC28-4B75-959A-83738F235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Comic Sans MS" panose="030F0702030302020204" pitchFamily="66" charset="0"/>
              </a:rPr>
              <a:t>Elements of Marketing Mix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E894CE13-3A8F-4279-97DF-9448961956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080862"/>
              </p:ext>
            </p:extLst>
          </p:nvPr>
        </p:nvGraphicFramePr>
        <p:xfrm>
          <a:off x="1995055" y="1320799"/>
          <a:ext cx="9910618" cy="4809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8AC514E-D766-4A54-994C-2F776407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23-09-2019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79F496A-6C2C-43B6-8609-B9EFABDBE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</p:spTree>
    <p:extLst>
      <p:ext uri="{BB962C8B-B14F-4D97-AF65-F5344CB8AC3E}">
        <p14:creationId xmlns:p14="http://schemas.microsoft.com/office/powerpoint/2010/main" val="4240452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9B5B18-4029-4828-A5DC-A83CA78D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A8815E28-2619-4988-A940-15B4C2641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12" y="624109"/>
            <a:ext cx="9320988" cy="542834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EE36E6-0B71-4F1A-9757-C629DDC9D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23-09-2019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5F0505-C18B-4079-84A0-BC6317A53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</p:spTree>
    <p:extLst>
      <p:ext uri="{BB962C8B-B14F-4D97-AF65-F5344CB8AC3E}">
        <p14:creationId xmlns:p14="http://schemas.microsoft.com/office/powerpoint/2010/main" val="364921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28D03B-3A70-4CCE-8FBF-F869E9096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4427"/>
          </a:xfrm>
        </p:spPr>
        <p:txBody>
          <a:bodyPr/>
          <a:lstStyle/>
          <a:p>
            <a:r>
              <a:rPr lang="en-IN" b="1" dirty="0"/>
              <a:t>Elements of Marketing Mix – Product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BCEEB1-04D5-4098-963E-6441E6B27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58537"/>
            <a:ext cx="8915400" cy="4552685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7030A0"/>
              </a:buClr>
            </a:pPr>
            <a:r>
              <a:rPr lang="en-IN" dirty="0">
                <a:latin typeface="Comic Sans MS" panose="030F0702030302020204" pitchFamily="66" charset="0"/>
              </a:rPr>
              <a:t>A product is any good or service that consumers want.</a:t>
            </a:r>
          </a:p>
          <a:p>
            <a:pPr>
              <a:buClr>
                <a:srgbClr val="7030A0"/>
              </a:buClr>
            </a:pPr>
            <a:r>
              <a:rPr lang="en-IN" dirty="0">
                <a:latin typeface="Comic Sans MS" panose="030F0702030302020204" pitchFamily="66" charset="0"/>
              </a:rPr>
              <a:t>It is a bundle of utilities or a cluster of tangible and intangible attributes</a:t>
            </a:r>
          </a:p>
          <a:p>
            <a:pPr>
              <a:buClr>
                <a:srgbClr val="7030A0"/>
              </a:buClr>
            </a:pPr>
            <a:r>
              <a:rPr lang="en-IN" dirty="0">
                <a:latin typeface="Comic Sans MS" panose="030F0702030302020204" pitchFamily="66" charset="0"/>
              </a:rPr>
              <a:t>It involves planning, developing and producing the right type of products and services</a:t>
            </a:r>
          </a:p>
          <a:p>
            <a:pPr>
              <a:buClr>
                <a:srgbClr val="7030A0"/>
              </a:buClr>
            </a:pPr>
            <a:r>
              <a:rPr lang="en-IN" dirty="0">
                <a:latin typeface="Comic Sans MS" panose="030F0702030302020204" pitchFamily="66" charset="0"/>
              </a:rPr>
              <a:t>Product Policy of a firm also deals with proper branding, right packaging, appropriate colour etc.</a:t>
            </a:r>
          </a:p>
          <a:p>
            <a:pPr>
              <a:buClr>
                <a:srgbClr val="7030A0"/>
              </a:buClr>
            </a:pPr>
            <a:r>
              <a:rPr lang="en-IN" dirty="0">
                <a:latin typeface="Comic Sans MS" panose="030F0702030302020204" pitchFamily="66" charset="0"/>
              </a:rPr>
              <a:t>The total product should really satisfies the needs of the target market</a:t>
            </a:r>
          </a:p>
          <a:p>
            <a:pPr>
              <a:buClr>
                <a:srgbClr val="7030A0"/>
              </a:buClr>
            </a:pPr>
            <a:r>
              <a:rPr lang="en-IN" dirty="0">
                <a:latin typeface="Comic Sans MS" panose="030F0702030302020204" pitchFamily="66" charset="0"/>
              </a:rPr>
              <a:t>Product Mix requires decisions with regard to </a:t>
            </a:r>
          </a:p>
          <a:p>
            <a:pPr marL="800100" lvl="1" indent="-342900">
              <a:buClr>
                <a:srgbClr val="7030A0"/>
              </a:buClr>
              <a:buFont typeface="+mj-lt"/>
              <a:buAutoNum type="alphaLcParenR"/>
            </a:pPr>
            <a:r>
              <a:rPr lang="en-IN" dirty="0">
                <a:latin typeface="Comic Sans MS" panose="030F0702030302020204" pitchFamily="66" charset="0"/>
              </a:rPr>
              <a:t>Size and weight of the product;</a:t>
            </a:r>
          </a:p>
          <a:p>
            <a:pPr marL="800100" lvl="1" indent="-342900">
              <a:buClr>
                <a:srgbClr val="7030A0"/>
              </a:buClr>
              <a:buFont typeface="+mj-lt"/>
              <a:buAutoNum type="alphaLcParenR"/>
            </a:pPr>
            <a:r>
              <a:rPr lang="en-IN" dirty="0">
                <a:latin typeface="Comic Sans MS" panose="030F0702030302020204" pitchFamily="66" charset="0"/>
              </a:rPr>
              <a:t>Quality of the product;</a:t>
            </a:r>
          </a:p>
          <a:p>
            <a:pPr marL="800100" lvl="1" indent="-342900">
              <a:buClr>
                <a:srgbClr val="7030A0"/>
              </a:buClr>
              <a:buFont typeface="+mj-lt"/>
              <a:buAutoNum type="alphaLcParenR"/>
            </a:pPr>
            <a:r>
              <a:rPr lang="en-IN" dirty="0">
                <a:latin typeface="Comic Sans MS" panose="030F0702030302020204" pitchFamily="66" charset="0"/>
              </a:rPr>
              <a:t>Design of the product</a:t>
            </a:r>
          </a:p>
          <a:p>
            <a:pPr marL="800100" lvl="1" indent="-342900">
              <a:buClr>
                <a:srgbClr val="7030A0"/>
              </a:buClr>
              <a:buFont typeface="+mj-lt"/>
              <a:buAutoNum type="alphaLcParenR"/>
            </a:pPr>
            <a:r>
              <a:rPr lang="en-IN" dirty="0">
                <a:latin typeface="Comic Sans MS" panose="030F0702030302020204" pitchFamily="66" charset="0"/>
              </a:rPr>
              <a:t>Volume of output</a:t>
            </a:r>
          </a:p>
          <a:p>
            <a:pPr marL="800100" lvl="1" indent="-342900">
              <a:buClr>
                <a:srgbClr val="7030A0"/>
              </a:buClr>
              <a:buFont typeface="+mj-lt"/>
              <a:buAutoNum type="alphaLcParenR"/>
            </a:pPr>
            <a:r>
              <a:rPr lang="en-IN" dirty="0">
                <a:latin typeface="Comic Sans MS" panose="030F0702030302020204" pitchFamily="66" charset="0"/>
              </a:rPr>
              <a:t>Brand name;</a:t>
            </a:r>
          </a:p>
          <a:p>
            <a:pPr marL="800100" lvl="1" indent="-342900">
              <a:buClr>
                <a:srgbClr val="7030A0"/>
              </a:buClr>
              <a:buFont typeface="+mj-lt"/>
              <a:buAutoNum type="alphaLcParenR"/>
            </a:pPr>
            <a:r>
              <a:rPr lang="en-IN" dirty="0">
                <a:latin typeface="Comic Sans MS" panose="030F0702030302020204" pitchFamily="66" charset="0"/>
              </a:rPr>
              <a:t>Packaging</a:t>
            </a:r>
          </a:p>
          <a:p>
            <a:pPr marL="800100" lvl="1" indent="-342900">
              <a:buClr>
                <a:srgbClr val="7030A0"/>
              </a:buClr>
              <a:buFont typeface="+mj-lt"/>
              <a:buAutoNum type="alphaLcParenR"/>
            </a:pPr>
            <a:r>
              <a:rPr lang="en-IN" dirty="0">
                <a:latin typeface="Comic Sans MS" panose="030F0702030302020204" pitchFamily="66" charset="0"/>
              </a:rPr>
              <a:t>Product range</a:t>
            </a:r>
          </a:p>
          <a:p>
            <a:pPr marL="800100" lvl="1" indent="-342900">
              <a:buClr>
                <a:srgbClr val="7030A0"/>
              </a:buClr>
              <a:buFont typeface="+mj-lt"/>
              <a:buAutoNum type="alphaLcParenR"/>
            </a:pPr>
            <a:r>
              <a:rPr lang="en-IN" dirty="0">
                <a:latin typeface="Comic Sans MS" panose="030F0702030302020204" pitchFamily="66" charset="0"/>
              </a:rPr>
              <a:t>Product testing</a:t>
            </a:r>
          </a:p>
          <a:p>
            <a:pPr marL="800100" lvl="1" indent="-342900">
              <a:buClr>
                <a:srgbClr val="7030A0"/>
              </a:buClr>
              <a:buFont typeface="+mj-lt"/>
              <a:buAutoNum type="alphaLcParenR"/>
            </a:pPr>
            <a:r>
              <a:rPr lang="en-IN" dirty="0">
                <a:latin typeface="Comic Sans MS" panose="030F0702030302020204" pitchFamily="66" charset="0"/>
              </a:rPr>
              <a:t>Warranties and </a:t>
            </a:r>
          </a:p>
          <a:p>
            <a:pPr marL="800100" lvl="1" indent="-342900">
              <a:buClr>
                <a:srgbClr val="7030A0"/>
              </a:buClr>
              <a:buFont typeface="+mj-lt"/>
              <a:buAutoNum type="alphaLcParenR"/>
            </a:pPr>
            <a:r>
              <a:rPr lang="en-IN" dirty="0">
                <a:latin typeface="Comic Sans MS" panose="030F0702030302020204" pitchFamily="66" charset="0"/>
              </a:rPr>
              <a:t>After sale services etc.</a:t>
            </a:r>
          </a:p>
          <a:p>
            <a:pPr marL="457200" lvl="1" indent="0">
              <a:buClr>
                <a:srgbClr val="7030A0"/>
              </a:buClr>
              <a:buNone/>
            </a:pPr>
            <a:endParaRPr lang="en-IN" dirty="0">
              <a:latin typeface="Comic Sans MS" panose="030F0702030302020204" pitchFamily="66" charset="0"/>
            </a:endParaRPr>
          </a:p>
          <a:p>
            <a:pPr>
              <a:buClr>
                <a:srgbClr val="7030A0"/>
              </a:buClr>
            </a:pPr>
            <a:endParaRPr lang="en-IN" dirty="0">
              <a:latin typeface="Comic Sans MS" panose="030F0702030302020204" pitchFamily="66" charset="0"/>
            </a:endParaRPr>
          </a:p>
          <a:p>
            <a:pPr>
              <a:buClr>
                <a:srgbClr val="7030A0"/>
              </a:buClr>
            </a:pP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560FDC-BAFA-45DF-B208-28B7C399B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23-09-2019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63A829-4157-4AE6-BED2-3E3BE9FEF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</p:spTree>
    <p:extLst>
      <p:ext uri="{BB962C8B-B14F-4D97-AF65-F5344CB8AC3E}">
        <p14:creationId xmlns:p14="http://schemas.microsoft.com/office/powerpoint/2010/main" val="1959203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3454C3-5DEF-4D52-941A-2E78E6A50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4759"/>
          </a:xfrm>
        </p:spPr>
        <p:txBody>
          <a:bodyPr/>
          <a:lstStyle/>
          <a:p>
            <a:r>
              <a:rPr lang="en-IN" b="1" dirty="0"/>
              <a:t>Elements of Marketing Mix – Price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4D35A5-2F64-4209-A3AA-07D0762A5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88869"/>
            <a:ext cx="8915400" cy="4622353"/>
          </a:xfrm>
        </p:spPr>
        <p:txBody>
          <a:bodyPr>
            <a:normAutofit fontScale="92500"/>
          </a:bodyPr>
          <a:lstStyle/>
          <a:p>
            <a:pPr>
              <a:buClr>
                <a:srgbClr val="FF0000"/>
              </a:buClr>
            </a:pPr>
            <a:endParaRPr lang="en-IN" dirty="0"/>
          </a:p>
          <a:p>
            <a:pPr algn="just">
              <a:buClr>
                <a:srgbClr val="FF0000"/>
              </a:buClr>
            </a:pPr>
            <a:r>
              <a:rPr lang="en-IN" b="1" dirty="0">
                <a:solidFill>
                  <a:srgbClr val="7030A0"/>
                </a:solidFill>
              </a:rPr>
              <a:t>Price may be defined as the value of product attributes expressed in monetary terms, which a consumer pays or is expected to pay in exchange</a:t>
            </a:r>
            <a:r>
              <a:rPr lang="en-IN" dirty="0"/>
              <a:t>.</a:t>
            </a:r>
          </a:p>
          <a:p>
            <a:pPr algn="just">
              <a:buClr>
                <a:srgbClr val="FF0000"/>
              </a:buClr>
            </a:pPr>
            <a:r>
              <a:rPr lang="en-IN" dirty="0"/>
              <a:t>Price is an important consideration in buying decisions.</a:t>
            </a:r>
          </a:p>
          <a:p>
            <a:pPr algn="just">
              <a:buClr>
                <a:srgbClr val="FF0000"/>
              </a:buClr>
            </a:pPr>
            <a:r>
              <a:rPr lang="en-IN" dirty="0"/>
              <a:t>Pricing influences the profit level, the operational level etc. </a:t>
            </a:r>
          </a:p>
          <a:p>
            <a:pPr>
              <a:buClr>
                <a:srgbClr val="FF0000"/>
              </a:buClr>
            </a:pPr>
            <a:r>
              <a:rPr lang="en-IN" dirty="0"/>
              <a:t>Pricing decisions and policies have a direct influence on Sales volume and profits of business</a:t>
            </a:r>
          </a:p>
          <a:p>
            <a:pPr>
              <a:buClr>
                <a:srgbClr val="FF0000"/>
              </a:buClr>
            </a:pPr>
            <a:r>
              <a:rPr lang="en-IN" dirty="0"/>
              <a:t>Demand, cost , competition, Government Regulation etc. are the vital factors </a:t>
            </a:r>
          </a:p>
          <a:p>
            <a:pPr>
              <a:buClr>
                <a:srgbClr val="FF0000"/>
              </a:buClr>
            </a:pPr>
            <a:r>
              <a:rPr lang="en-IN" dirty="0"/>
              <a:t>Price also denotes quality in the consumers’ mind – a psychological factor</a:t>
            </a:r>
          </a:p>
          <a:p>
            <a:pPr>
              <a:buClr>
                <a:srgbClr val="FF0000"/>
              </a:buClr>
            </a:pPr>
            <a:r>
              <a:rPr lang="en-IN" dirty="0"/>
              <a:t>Price is the basic vehicle for telling the consumer about the value and associated conditions of a particular product. </a:t>
            </a:r>
            <a:endParaRPr lang="en-IN" b="1" dirty="0"/>
          </a:p>
          <a:p>
            <a:pPr>
              <a:buClr>
                <a:srgbClr val="FF0000"/>
              </a:buClr>
            </a:pPr>
            <a:r>
              <a:rPr lang="en-IN" dirty="0"/>
              <a:t>Price mix involves decisions regarding base price, discounts, allowance, freight payment, credit etc. </a:t>
            </a:r>
          </a:p>
          <a:p>
            <a:pPr marL="0" indent="0">
              <a:buClr>
                <a:srgbClr val="FF0000"/>
              </a:buClr>
              <a:buNone/>
            </a:pPr>
            <a:endParaRPr lang="en-IN" dirty="0"/>
          </a:p>
          <a:p>
            <a:pPr algn="just"/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ED61AE-08FB-478B-BCA6-37334FAD9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23-09-2019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D05EE-9284-4382-91D6-4D6DD8346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</p:spTree>
    <p:extLst>
      <p:ext uri="{BB962C8B-B14F-4D97-AF65-F5344CB8AC3E}">
        <p14:creationId xmlns:p14="http://schemas.microsoft.com/office/powerpoint/2010/main" val="134886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0E8985-F343-497E-B596-FA09D00C7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21513"/>
          </a:xfrm>
        </p:spPr>
        <p:txBody>
          <a:bodyPr/>
          <a:lstStyle/>
          <a:p>
            <a:r>
              <a:rPr lang="en-IN" b="1" dirty="0"/>
              <a:t>Elements of Marketing Mix – Place Mix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F97D67-346F-4B6D-BDF2-E577FCF22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491" y="1445623"/>
            <a:ext cx="10398035" cy="4465599"/>
          </a:xfrm>
        </p:spPr>
        <p:txBody>
          <a:bodyPr>
            <a:normAutofit fontScale="92500"/>
          </a:bodyPr>
          <a:lstStyle/>
          <a:p>
            <a:pPr algn="just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IN" sz="1600" dirty="0">
                <a:latin typeface="Comic Sans MS" panose="030F0702030302020204" pitchFamily="66" charset="0"/>
              </a:rPr>
              <a:t>Place mix involves choice of the place where products are to be displayed and made available to the customers. </a:t>
            </a: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IN" sz="1600" dirty="0">
                <a:latin typeface="Comic Sans MS" panose="030F0702030302020204" pitchFamily="66" charset="0"/>
              </a:rPr>
              <a:t>The marketer has the responsibility of making his product available near the place of consumption, so that the consumer can easily buy it. </a:t>
            </a: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IN" sz="1600" dirty="0">
                <a:latin typeface="Comic Sans MS" panose="030F0702030302020204" pitchFamily="66" charset="0"/>
              </a:rPr>
              <a:t>Marketer has to ensure his product is available to the target consumers wherever required</a:t>
            </a: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IN" sz="1600" dirty="0">
                <a:latin typeface="Comic Sans MS" panose="030F0702030302020204" pitchFamily="66" charset="0"/>
              </a:rPr>
              <a:t>There are two major areas in Place Mix</a:t>
            </a:r>
          </a:p>
          <a:p>
            <a:pPr marL="800100" lvl="1" indent="-342900" algn="just">
              <a:buClr>
                <a:srgbClr val="FF0000"/>
              </a:buClr>
              <a:buFont typeface="+mj-lt"/>
              <a:buAutoNum type="arabicPeriod"/>
            </a:pPr>
            <a:r>
              <a:rPr lang="en-IN" b="1" dirty="0">
                <a:solidFill>
                  <a:srgbClr val="FF0000"/>
                </a:solidFill>
                <a:latin typeface="Comic Sans MS" panose="030F0702030302020204" pitchFamily="66" charset="0"/>
              </a:rPr>
              <a:t>Marketing Channels; </a:t>
            </a: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IN" sz="1600" dirty="0">
                <a:latin typeface="Comic Sans MS" panose="030F0702030302020204" pitchFamily="66" charset="0"/>
              </a:rPr>
              <a:t>It is related with decisions relating to own outlets, wholesale and retail outlets or channels of distribution </a:t>
            </a: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IN" sz="1600" dirty="0">
                <a:latin typeface="Comic Sans MS" panose="030F0702030302020204" pitchFamily="66" charset="0"/>
              </a:rPr>
              <a:t>Objective is provide the product to the right customers at the right time and place on a continuous basis </a:t>
            </a: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IN" sz="1600" dirty="0">
                <a:latin typeface="Comic Sans MS" panose="030F0702030302020204" pitchFamily="66" charset="0"/>
              </a:rPr>
              <a:t>Intermediaries are independent organisations and their needs must be taken into account while evaluating various channel alternatives</a:t>
            </a: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IN" sz="1600" dirty="0">
                <a:latin typeface="Comic Sans MS" panose="030F0702030302020204" pitchFamily="66" charset="0"/>
              </a:rPr>
              <a:t>The success of a marketing effort depends upon soundness of its distribution network</a:t>
            </a:r>
          </a:p>
          <a:p>
            <a:pPr marL="457200" lvl="1" indent="0" algn="just">
              <a:buClr>
                <a:srgbClr val="FF0000"/>
              </a:buClr>
              <a:buNone/>
            </a:pPr>
            <a:r>
              <a:rPr lang="en-IN" b="1" dirty="0">
                <a:solidFill>
                  <a:srgbClr val="FF0000"/>
                </a:solidFill>
                <a:latin typeface="Comic Sans MS" panose="030F0702030302020204" pitchFamily="66" charset="0"/>
              </a:rPr>
              <a:t>2. Physical Distribution (Logistics Management)</a:t>
            </a: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IN" sz="1600" dirty="0">
                <a:latin typeface="Comic Sans MS" panose="030F0702030302020204" pitchFamily="66" charset="0"/>
              </a:rPr>
              <a:t>Physical Distribution involves transportation, warehousing, material handling, and bulk packaging etc.  </a:t>
            </a: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v"/>
            </a:pPr>
            <a:endParaRPr lang="en-IN" sz="1600" dirty="0">
              <a:latin typeface="Comic Sans MS" panose="030F0702030302020204" pitchFamily="66" charset="0"/>
            </a:endParaRPr>
          </a:p>
          <a:p>
            <a:pPr marL="457200" lvl="1" indent="0" algn="just">
              <a:buClr>
                <a:srgbClr val="FF0000"/>
              </a:buClr>
              <a:buNone/>
            </a:pPr>
            <a:endParaRPr lang="en-IN" b="1" dirty="0">
              <a:latin typeface="Comic Sans MS" panose="030F0702030302020204" pitchFamily="66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46BCFB-D3F4-48A6-BAE4-FD3448D5A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23-09-2019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2E6A6F-5C7C-4CD9-892A-3AED0D0D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err="1"/>
              <a:t>Dr.J</a:t>
            </a:r>
            <a:r>
              <a:rPr lang="en-IN" dirty="0"/>
              <a:t>. SUNDARARAJ, Associate Professor of Commerce, Annamalai University </a:t>
            </a:r>
          </a:p>
        </p:txBody>
      </p:sp>
    </p:spTree>
    <p:extLst>
      <p:ext uri="{BB962C8B-B14F-4D97-AF65-F5344CB8AC3E}">
        <p14:creationId xmlns:p14="http://schemas.microsoft.com/office/powerpoint/2010/main" val="3848347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AC0FDC-3E33-4D01-89B8-2765D1096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5387"/>
          </a:xfrm>
        </p:spPr>
        <p:txBody>
          <a:bodyPr/>
          <a:lstStyle/>
          <a:p>
            <a:r>
              <a:rPr lang="en-IN" b="1" dirty="0"/>
              <a:t>Elements of Marketing Mix – Promotion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D16E13-7CFF-472E-B7C2-68331C0EA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19497"/>
            <a:ext cx="8915400" cy="4814393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C00000"/>
              </a:buClr>
            </a:pPr>
            <a:r>
              <a:rPr lang="en-IN" dirty="0">
                <a:latin typeface="Comic Sans MS" panose="030F0702030302020204" pitchFamily="66" charset="0"/>
              </a:rPr>
              <a:t>Promotion is concerned with bringing products to the knowledge of customers and persuading them to buy.</a:t>
            </a:r>
          </a:p>
          <a:p>
            <a:pPr>
              <a:buClr>
                <a:srgbClr val="C00000"/>
              </a:buClr>
            </a:pPr>
            <a:r>
              <a:rPr lang="en-IN" dirty="0">
                <a:latin typeface="Comic Sans MS" panose="030F0702030302020204" pitchFamily="66" charset="0"/>
              </a:rPr>
              <a:t>Marketing Promotion is a management process  through which an organisation develops, presents and evaluates a series of messages to an identified audience. </a:t>
            </a:r>
          </a:p>
          <a:p>
            <a:pPr>
              <a:buClr>
                <a:srgbClr val="C00000"/>
              </a:buClr>
            </a:pPr>
            <a:r>
              <a:rPr lang="en-IN" dirty="0">
                <a:latin typeface="Comic Sans MS" panose="030F0702030302020204" pitchFamily="66" charset="0"/>
              </a:rPr>
              <a:t>While devising a promotional mix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IN" dirty="0">
                <a:latin typeface="Comic Sans MS" panose="030F0702030302020204" pitchFamily="66" charset="0"/>
              </a:rPr>
              <a:t>Nature of communication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IN" dirty="0">
                <a:latin typeface="Comic Sans MS" panose="030F0702030302020204" pitchFamily="66" charset="0"/>
              </a:rPr>
              <a:t>Target Audience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IN" dirty="0">
                <a:latin typeface="Comic Sans MS" panose="030F0702030302020204" pitchFamily="66" charset="0"/>
              </a:rPr>
              <a:t>nature of product,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IN" dirty="0">
                <a:latin typeface="Comic Sans MS" panose="030F0702030302020204" pitchFamily="66" charset="0"/>
              </a:rPr>
              <a:t>type of customers,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IN" dirty="0">
                <a:latin typeface="Comic Sans MS" panose="030F0702030302020204" pitchFamily="66" charset="0"/>
              </a:rPr>
              <a:t>the promotion budget,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IN" dirty="0">
                <a:latin typeface="Comic Sans MS" panose="030F0702030302020204" pitchFamily="66" charset="0"/>
              </a:rPr>
              <a:t>stage of demand etc. </a:t>
            </a:r>
          </a:p>
          <a:p>
            <a:pPr>
              <a:buClr>
                <a:srgbClr val="C00000"/>
              </a:buClr>
            </a:pPr>
            <a:r>
              <a:rPr lang="en-IN" dirty="0">
                <a:latin typeface="Comic Sans MS" panose="030F0702030302020204" pitchFamily="66" charset="0"/>
              </a:rPr>
              <a:t>Promotion mix involves decisions with respect of </a:t>
            </a: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IN" dirty="0">
                <a:latin typeface="Comic Sans MS" panose="030F0702030302020204" pitchFamily="66" charset="0"/>
              </a:rPr>
              <a:t>Advertising</a:t>
            </a: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IN" dirty="0">
                <a:latin typeface="Comic Sans MS" panose="030F0702030302020204" pitchFamily="66" charset="0"/>
              </a:rPr>
              <a:t>Personal Selling and </a:t>
            </a: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IN" dirty="0">
                <a:latin typeface="Comic Sans MS" panose="030F0702030302020204" pitchFamily="66" charset="0"/>
              </a:rPr>
              <a:t>Sales Promotion</a:t>
            </a: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IN" dirty="0">
                <a:latin typeface="Comic Sans MS" panose="030F0702030302020204" pitchFamily="66" charset="0"/>
              </a:rPr>
              <a:t>Public Relations</a:t>
            </a: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IN" dirty="0">
                <a:latin typeface="Comic Sans MS" panose="030F0702030302020204" pitchFamily="66" charset="0"/>
              </a:rPr>
              <a:t>Direct Response Media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CC4C4C-1857-4056-9D92-2CB007348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23-09-2019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98F917-200D-48CA-8596-A68F149B4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</p:spTree>
    <p:extLst>
      <p:ext uri="{BB962C8B-B14F-4D97-AF65-F5344CB8AC3E}">
        <p14:creationId xmlns:p14="http://schemas.microsoft.com/office/powerpoint/2010/main" val="267913869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561</TotalTime>
  <Words>963</Words>
  <Application>Microsoft Office PowerPoint</Application>
  <PresentationFormat>Custom</PresentationFormat>
  <Paragraphs>131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Wisp</vt:lpstr>
      <vt:lpstr>  MARKETING MIX </vt:lpstr>
      <vt:lpstr>    What is Marketing Mix?</vt:lpstr>
      <vt:lpstr>Definition of Marketing Mix</vt:lpstr>
      <vt:lpstr>Elements of Marketing Mix </vt:lpstr>
      <vt:lpstr>PowerPoint Presentation</vt:lpstr>
      <vt:lpstr>Elements of Marketing Mix – Product </vt:lpstr>
      <vt:lpstr>Elements of Marketing Mix – Price</vt:lpstr>
      <vt:lpstr>Elements of Marketing Mix – Place Mix</vt:lpstr>
      <vt:lpstr>Elements of Marketing Mix – Promotion</vt:lpstr>
      <vt:lpstr>Elements of Marketing Mix – Promotion</vt:lpstr>
      <vt:lpstr>Marketing Mix and Marketing Environment</vt:lpstr>
      <vt:lpstr>Process of Determining the Marketing Mix ( Marketing Decision-Making) </vt:lpstr>
      <vt:lpstr>Factors Determining Marketing Mix</vt:lpstr>
      <vt:lpstr>Importance of Marketing Mix</vt:lpstr>
      <vt:lpstr>Essential of an Effective Marketing Mix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Marketing Mix </dc:title>
  <dc:creator>sundara raj</dc:creator>
  <cp:lastModifiedBy>User</cp:lastModifiedBy>
  <cp:revision>117</cp:revision>
  <dcterms:created xsi:type="dcterms:W3CDTF">2019-09-15T23:56:21Z</dcterms:created>
  <dcterms:modified xsi:type="dcterms:W3CDTF">2020-04-08T00:44:05Z</dcterms:modified>
</cp:coreProperties>
</file>